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</p:sldMasterIdLst>
  <p:notesMasterIdLst>
    <p:notesMasterId r:id="rId23"/>
  </p:notesMasterIdLst>
  <p:sldIdLst>
    <p:sldId id="257" r:id="rId10"/>
    <p:sldId id="277" r:id="rId11"/>
    <p:sldId id="276" r:id="rId12"/>
    <p:sldId id="275" r:id="rId13"/>
    <p:sldId id="273" r:id="rId14"/>
    <p:sldId id="274" r:id="rId15"/>
    <p:sldId id="286" r:id="rId16"/>
    <p:sldId id="279" r:id="rId17"/>
    <p:sldId id="291" r:id="rId18"/>
    <p:sldId id="290" r:id="rId19"/>
    <p:sldId id="287" r:id="rId20"/>
    <p:sldId id="27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0272A-9A9D-41FB-B2A7-1E4B427BCA5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77CB-1308-45E4-9B78-7B422CF5F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5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35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884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48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24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696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4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6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7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8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0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0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1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8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4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00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15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4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5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16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72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29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8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1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37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94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60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0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6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57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1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7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3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50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64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0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02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47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1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1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34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66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56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9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14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57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5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37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31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3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99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1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7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2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70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19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40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94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7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81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06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46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14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1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97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38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56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91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2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87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4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0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6019-CF2A-41C2-838D-24ACCD50C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3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5D29-2C99-4B64-B5C3-9A6E621C9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E4-DFDD-40A0-8441-F37EAA1B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91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82EF-E5B7-4F9E-B201-9BAB8EF864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20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E22F-CA85-468C-AAE1-53CCBA3F31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8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122F-BDF6-4D1F-9DE4-B53DF8A6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12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3D3E-15D1-49CD-9591-22F21F7AA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62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8D6-9FA3-4934-9C30-18D9A1974A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45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1A8B-C0CB-4DA6-B392-DCEE966646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8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96A-2731-4031-8602-3CA24A5CB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A012-4E0C-420F-A26F-03479CBDC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953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3BAB-F803-4EBD-AB4B-532093085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9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1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17C85-E75C-4B54-846C-D805E104684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tk-priem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atk.edu61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85.donstu.ru/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atk.edu61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283"/>
            <a:ext cx="1728192" cy="233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73" y="42589"/>
            <a:ext cx="6657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Куда поступать не решили пока?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Приходите, мы ждем Вас у нас в РАТК!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0539" y="1196752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endParaRPr lang="ru-RU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3217" y="90697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4296" y="750474"/>
            <a:ext cx="622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РОСТОВСКИЙ – НА- ДОНУ </a:t>
            </a:r>
          </a:p>
          <a:p>
            <a:pPr algn="ctr"/>
            <a:r>
              <a:rPr lang="ru-RU" sz="3200" b="1" dirty="0"/>
              <a:t>АВТОТРАНСПОРТНЫЙ </a:t>
            </a:r>
            <a:r>
              <a:rPr lang="ru-RU" sz="3200" b="1" dirty="0" smtClean="0"/>
              <a:t>КОЛЛЕДЖ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Объявляет набор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2300" y="208532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бюджетной и коммерческой  основе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Прием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вступительных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346" y="2546993"/>
            <a:ext cx="80406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</a:rPr>
              <a:t>Сроки обучения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:                           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600" b="1" dirty="0"/>
              <a:t>Очное обучение: на базе 9 классов – 3 года 10 месяцев.,</a:t>
            </a:r>
          </a:p>
          <a:p>
            <a:r>
              <a:rPr lang="ru-RU" sz="1600" b="1" dirty="0"/>
              <a:t>                                 на базе 11 классов – 2 года 10 месяцев.</a:t>
            </a:r>
          </a:p>
          <a:p>
            <a:r>
              <a:rPr lang="ru-RU" sz="1600" b="1" dirty="0"/>
              <a:t>«Сервис на транспорте», «Экономика и бухгалтерский учет»</a:t>
            </a:r>
          </a:p>
          <a:p>
            <a:r>
              <a:rPr lang="ru-RU" sz="1600" b="1" dirty="0"/>
              <a:t> на базе </a:t>
            </a:r>
            <a:r>
              <a:rPr lang="ru-RU" sz="1600" b="1"/>
              <a:t>9 </a:t>
            </a:r>
            <a:r>
              <a:rPr lang="ru-RU" sz="1600" b="1" smtClean="0"/>
              <a:t>классов </a:t>
            </a:r>
            <a:r>
              <a:rPr lang="ru-RU" sz="1600" b="1" dirty="0" smtClean="0"/>
              <a:t>– 2 года </a:t>
            </a:r>
            <a:r>
              <a:rPr lang="ru-RU" sz="1600" b="1" dirty="0"/>
              <a:t>10 месяцев, на базе 11 классов – 1 год 10 месяцев.</a:t>
            </a:r>
          </a:p>
          <a:p>
            <a:r>
              <a:rPr lang="ru-RU" sz="1600" b="1" dirty="0"/>
              <a:t>Заочное обучение: на базе 11 классов  - 3 года 10 месяцев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5636" y="4006139"/>
            <a:ext cx="8482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учебы студенты дополнительно получают рабочие профессии: автослесарь, диспетчер,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автомобиля,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автомобиля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744803"/>
            <a:ext cx="8424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колледжа выпускники могут получить высшее образование в ДГТУ, ЮРГТУ(НПИ), РГЭУ(РИНХ) и др.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346" y="5712091"/>
            <a:ext cx="8220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Наш адрес: 29-я Линия, 46, г. Ростов-на-Дону, тел.(863)251-22-63, </a:t>
            </a:r>
          </a:p>
          <a:p>
            <a:pPr algn="ctr">
              <a:spcAft>
                <a:spcPts val="0"/>
              </a:spcAft>
            </a:pPr>
            <a:r>
              <a:rPr lang="ru-RU" b="1" dirty="0" smtClean="0"/>
              <a:t>       </a:t>
            </a:r>
            <a:r>
              <a:rPr lang="en-US" b="1" dirty="0" smtClean="0"/>
              <a:t>e-mail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en-US" b="1" dirty="0" err="1" smtClean="0">
                <a:hlinkClick r:id="rId3"/>
              </a:rPr>
              <a:t>ratk</a:t>
            </a:r>
            <a:r>
              <a:rPr lang="ru-RU" b="1" dirty="0" smtClean="0">
                <a:hlinkClick r:id="rId3"/>
              </a:rPr>
              <a:t>-</a:t>
            </a:r>
            <a:r>
              <a:rPr lang="en-US" b="1" dirty="0" smtClean="0">
                <a:hlinkClick r:id="rId3"/>
              </a:rPr>
              <a:t>priem@yande</a:t>
            </a:r>
            <a:r>
              <a:rPr lang="en-US" b="1" dirty="0">
                <a:hlinkClick r:id="rId3"/>
              </a:rPr>
              <a:t>x</a:t>
            </a:r>
            <a:r>
              <a:rPr lang="en-US" b="1" dirty="0" smtClean="0">
                <a:hlinkClick r:id="rId3"/>
              </a:rPr>
              <a:t>.ru</a:t>
            </a:r>
            <a:r>
              <a:rPr lang="en-US" b="1" dirty="0" smtClean="0"/>
              <a:t>   </a:t>
            </a:r>
            <a:r>
              <a:rPr lang="ru-RU" b="1" dirty="0" smtClean="0"/>
              <a:t>сайт:  </a:t>
            </a:r>
            <a:r>
              <a:rPr lang="ru-RU" sz="1600" u="sng" dirty="0">
                <a:solidFill>
                  <a:srgbClr val="0000FF"/>
                </a:solidFill>
                <a:latin typeface="Arial Black"/>
                <a:ea typeface="Times New Roman"/>
                <a:hlinkClick r:id="rId4"/>
              </a:rPr>
              <a:t> </a:t>
            </a:r>
            <a:r>
              <a:rPr lang="ru-RU" sz="1600" u="sng" dirty="0" smtClean="0">
                <a:solidFill>
                  <a:srgbClr val="0000FF"/>
                </a:solidFill>
                <a:latin typeface="Arial Black"/>
                <a:ea typeface="Times New Roman"/>
                <a:hlinkClick r:id="rId4"/>
              </a:rPr>
              <a:t>ratk61.ru</a:t>
            </a:r>
            <a:r>
              <a:rPr lang="ru-RU" sz="1600" dirty="0" smtClean="0">
                <a:latin typeface="Arial Black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652" y="5250426"/>
            <a:ext cx="8040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Иногородние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обеспечиваются общежитием</a:t>
            </a:r>
          </a:p>
        </p:txBody>
      </p:sp>
    </p:spTree>
    <p:extLst>
      <p:ext uri="{BB962C8B-B14F-4D97-AF65-F5344CB8AC3E}">
        <p14:creationId xmlns:p14="http://schemas.microsoft.com/office/powerpoint/2010/main" val="32201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0000"/>
                <a:lumMod val="92000"/>
                <a:lumOff val="8000"/>
              </a:srgbClr>
            </a:gs>
            <a:gs pos="7001">
              <a:srgbClr val="E6E6E6"/>
            </a:gs>
            <a:gs pos="48000">
              <a:srgbClr val="7D8496"/>
            </a:gs>
            <a:gs pos="47000">
              <a:srgbClr val="E6E6E6"/>
            </a:gs>
            <a:gs pos="48000">
              <a:srgbClr val="7D8496"/>
            </a:gs>
            <a:gs pos="48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507"/>
            <a:ext cx="7272808" cy="677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94" y="50692"/>
            <a:ext cx="9167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090248"/>
            <a:ext cx="30062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ноября</a:t>
            </a:r>
          </a:p>
          <a:p>
            <a:pPr lvl="0"/>
            <a:r>
              <a:rPr lang="ru-RU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декабря</a:t>
            </a:r>
          </a:p>
          <a:p>
            <a:pPr lvl="0"/>
            <a:r>
              <a:rPr lang="ru-RU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</a:t>
            </a:r>
          </a:p>
          <a:p>
            <a:pPr lvl="0"/>
            <a:r>
              <a:rPr lang="ru-RU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11-00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55" y="332656"/>
            <a:ext cx="128175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792524"/>
            <a:ext cx="9144000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cs typeface="Arial" pitchFamily="34" charset="0"/>
                <a:hlinkClick r:id="rId3"/>
              </a:rPr>
              <a:t>  </a:t>
            </a:r>
            <a:r>
              <a:rPr lang="ru-RU" altLang="ru-RU" sz="10300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ru-RU" altLang="ru-RU" dirty="0" smtClean="0">
                <a:solidFill>
                  <a:srgbClr val="000000"/>
                </a:solidFill>
                <a:cs typeface="Arial" pitchFamily="34" charset="0"/>
              </a:rPr>
              <a:t>                    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" y="1"/>
            <a:ext cx="5497976" cy="284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84032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</a:rPr>
              <a:t>Выпускники колледжа (не сдавая ЕГЭ) могут получить высшее образование в ДГТУ, </a:t>
            </a:r>
            <a:r>
              <a:rPr lang="ru-RU" sz="3200" dirty="0" smtClean="0">
                <a:solidFill>
                  <a:srgbClr val="0000FF"/>
                </a:solidFill>
              </a:rPr>
              <a:t>ЮФУ, ЮРГТУ(НПИ</a:t>
            </a:r>
            <a:r>
              <a:rPr lang="ru-RU" sz="3200" dirty="0">
                <a:solidFill>
                  <a:srgbClr val="0000FF"/>
                </a:solidFill>
              </a:rPr>
              <a:t>), РГЭУ(РИНХ</a:t>
            </a:r>
            <a:r>
              <a:rPr lang="ru-RU" sz="3200" dirty="0" smtClean="0">
                <a:solidFill>
                  <a:srgbClr val="0000FF"/>
                </a:solidFill>
              </a:rPr>
              <a:t>), МГТУ </a:t>
            </a:r>
            <a:r>
              <a:rPr lang="ru-RU" sz="3200" dirty="0">
                <a:solidFill>
                  <a:srgbClr val="0000FF"/>
                </a:solidFill>
              </a:rPr>
              <a:t>ГА </a:t>
            </a:r>
            <a:r>
              <a:rPr lang="ru-RU" sz="3200" dirty="0" smtClean="0">
                <a:solidFill>
                  <a:srgbClr val="0000FF"/>
                </a:solidFill>
              </a:rPr>
              <a:t>и др</a:t>
            </a:r>
            <a:r>
              <a:rPr lang="ru-RU" sz="3200" dirty="0">
                <a:solidFill>
                  <a:srgbClr val="0000FF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" name="Picture 5" descr="http://www.donstu.ru/local/templates/dstu_main_tmp/img/dstu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"/>
            <a:ext cx="3025673" cy="28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4437143"/>
            <a:ext cx="2524125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риемная\Pictures\фотосессия 2010 баннер\DSC02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030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80808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учиться в наш колледж</a:t>
            </a:r>
            <a:endParaRPr lang="ru-RU" sz="6000" b="1" dirty="0">
              <a:solidFill>
                <a:srgbClr val="80808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" y="2076119"/>
            <a:ext cx="553241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58" y="3306765"/>
            <a:ext cx="3132722" cy="34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60409" y="2114388"/>
            <a:ext cx="3344858" cy="1192377"/>
          </a:xfrm>
          <a:prstGeom prst="roundRect">
            <a:avLst/>
          </a:prstGeom>
          <a:solidFill>
            <a:srgbClr val="3A3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заочном отделении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года 10 месяцев</a:t>
            </a:r>
            <a:endParaRPr lang="ru-RU" b="1" dirty="0"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7976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856984" cy="1219336"/>
          </a:xfrm>
          <a:prstGeom prst="roundRect">
            <a:avLst/>
          </a:prstGeom>
          <a:solidFill>
            <a:srgbClr val="454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FFFF">
                    <a:lumMod val="8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23.02.03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                                            ремонт автомобильного транспорта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850" y="188913"/>
            <a:ext cx="8569325" cy="1152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Организация перевозок и управление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на транспорте (по видам)</a:t>
            </a:r>
            <a:endParaRPr lang="ru-RU" sz="28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765175"/>
            <a:ext cx="165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6517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8080">
                    <a:lumMod val="40000"/>
                    <a:lumOff val="60000"/>
                  </a:srgbClr>
                </a:solidFill>
              </a:rPr>
              <a:t>23.02.01</a:t>
            </a:r>
            <a:endParaRPr lang="ru-RU" sz="2800" b="1"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79613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41064" y="2095568"/>
            <a:ext cx="3306527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 на заочном отделении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года 10 месяцев</a:t>
            </a:r>
            <a:endParaRPr lang="ru-RU" b="1" dirty="0"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47696"/>
            <a:ext cx="3196384" cy="36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395"/>
            <a:ext cx="914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575"/>
            <a:ext cx="9144000" cy="49244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2778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1" y="187585"/>
            <a:ext cx="6624290" cy="1530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Сервис </a:t>
            </a:r>
            <a:r>
              <a:rPr lang="ru-RU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(по видам транспорта)</a:t>
            </a:r>
            <a:endParaRPr lang="ru-RU" sz="3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0178" y="705177"/>
            <a:ext cx="1795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43.02.06</a:t>
            </a:r>
            <a:endParaRPr lang="ru-RU" sz="32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8496944" cy="1224136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99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800" dirty="0">
                <a:solidFill>
                  <a:srgbClr val="FF99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Экономика и бухгалтерский учет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FF99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(по отраслям</a:t>
            </a:r>
            <a:r>
              <a:rPr lang="ru-RU" sz="2400" dirty="0">
                <a:solidFill>
                  <a:srgbClr val="FF99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331" y="459943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</a:t>
            </a:r>
            <a:endParaRPr lang="ru-RU" sz="2800" b="1" dirty="0"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28" y="1619508"/>
            <a:ext cx="857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Обучение за счёт средств областного бюджета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по договорам с оплатой стоимости обучения</a:t>
            </a:r>
            <a:endParaRPr lang="ru-RU" sz="2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4"/>
            <a:ext cx="90487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8" y="3832224"/>
            <a:ext cx="448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2237834"/>
            <a:ext cx="475456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2708920"/>
            <a:ext cx="3456384" cy="1123304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Обучение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на базе 9 классов</a:t>
            </a:r>
            <a:endParaRPr lang="ru-RU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3743325"/>
            <a:ext cx="8784976" cy="2926035"/>
          </a:xfrm>
          <a:prstGeom prst="round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23.02.01 Организация перевозок и управление на транспорте (по видам)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23.02.01 Техническое обслуживание и ремонт автомобильного транспорта</a:t>
            </a:r>
            <a:endParaRPr lang="ru-RU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97074"/>
              </p:ext>
            </p:extLst>
          </p:nvPr>
        </p:nvGraphicFramePr>
        <p:xfrm>
          <a:off x="33656" y="874402"/>
          <a:ext cx="9145017" cy="5948720"/>
        </p:xfrm>
        <a:graphic>
          <a:graphicData uri="http://schemas.openxmlformats.org/drawingml/2006/table">
            <a:tbl>
              <a:tblPr/>
              <a:tblGrid>
                <a:gridCol w="3095626"/>
                <a:gridCol w="1728787"/>
                <a:gridCol w="1368425"/>
                <a:gridCol w="1584325"/>
                <a:gridCol w="1367854"/>
              </a:tblGrid>
              <a:tr h="214364">
                <a:tc rowSpan="3">
                  <a:txBody>
                    <a:bodyPr/>
                    <a:lstStyle>
                      <a:lvl1pPr marL="622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223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223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haroni" pitchFamily="2" charset="-79"/>
                        </a:rPr>
                        <a:t>СПЕЦИАЛЬНОСТЬ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marL="1676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6764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Bookman Old Style" pitchFamily="18" charset="0"/>
                        <a:cs typeface="Bookman Old Style" pitchFamily="18" charset="0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6858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858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858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858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8580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Дневное  отделение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508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08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 </a:t>
                      </a: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Заочное отделение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БЮДЖЕТ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КОММЕР-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ЧЕСКОЕ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048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048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БЮДЖЕТ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139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КОММЕР-</a:t>
                      </a:r>
                    </a:p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ЧЕСКОЕ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4816">
                <a:tc rowSpan="2"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23.02.03 ТЕХНИЧЕСКОЕ ОБСЛУЖИВАНИЕ И РЕМОНТ АВТОМОБИЛЬНОГО ТРАНСПОРТА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50 (9 кл)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>
                      <a:lvl1pPr marL="698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985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985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985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50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6731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731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731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731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15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>
                      <a:lvl1pPr marL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762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762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7620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15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5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25 (11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кл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297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23.02.01 ОРГАНИЗАЦИЯ ПЕРЕВОЗОК И УПРАВЛЕНИЯ НА ТРАНСПОРТЕ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75 (9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кл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698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985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985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985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25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6731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731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731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673100" marR="0" lvl="0" indent="0" algn="l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15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   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8745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43.02.06 СЕРВИС НА ТРАНСПОРТЕ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25 (9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кл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    25 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 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8223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38.02.01 ЭКОНОМИКА И БУХГАЛТЕРСКИЙ УЧЁТ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25 (9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кл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.) 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Bookman Old Style" pitchFamily="18" charset="0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    25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 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haroni" pitchFamily="2" charset="-79"/>
                        </a:rPr>
                        <a:t>    10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haroni" pitchFamily="2" charset="-79"/>
                      </a:endParaRPr>
                    </a:p>
                  </a:txBody>
                  <a:tcPr marL="5363" marR="53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15" y="0"/>
            <a:ext cx="91487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приема абитуриентов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0" y="89070"/>
            <a:ext cx="910576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РАТК  осуществляет приём на бюджетной основе и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договорам с оплатой стоимости обучения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без вступительных экзаменов </a:t>
            </a:r>
          </a:p>
          <a:p>
            <a:pPr algn="ctr"/>
            <a:r>
              <a:rPr lang="ru-RU" sz="24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среднему баллу аттестата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целях информирования о приеме на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обучение 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Колледж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размещает </a:t>
            </a:r>
            <a:r>
              <a:rPr lang="ru-RU" sz="2400" dirty="0">
                <a:latin typeface="Times New Roman"/>
                <a:ea typeface="Times New Roman"/>
              </a:rPr>
              <a:t>информацию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на </a:t>
            </a:r>
            <a:r>
              <a:rPr lang="ru-RU" sz="2400" dirty="0">
                <a:latin typeface="Times New Roman"/>
                <a:ea typeface="Times New Roman"/>
              </a:rPr>
              <a:t>официальном </a:t>
            </a:r>
            <a:r>
              <a:rPr lang="ru-RU" sz="2400" dirty="0" smtClean="0">
                <a:latin typeface="Times New Roman"/>
                <a:ea typeface="Times New Roman"/>
              </a:rPr>
              <a:t>сайте</a:t>
            </a:r>
            <a:r>
              <a:rPr lang="ru-RU" sz="2400" dirty="0">
                <a:latin typeface="Times New Roman"/>
                <a:ea typeface="Times New Roman"/>
              </a:rPr>
              <a:t> в сети «</a:t>
            </a:r>
            <a:r>
              <a:rPr lang="ru-RU" sz="2400" dirty="0" smtClean="0">
                <a:latin typeface="Times New Roman"/>
                <a:ea typeface="Times New Roman"/>
              </a:rPr>
              <a:t>Интернет</a:t>
            </a:r>
            <a:r>
              <a:rPr lang="ru-RU" sz="2400" dirty="0">
                <a:latin typeface="Times New Roman"/>
                <a:ea typeface="Times New Roman"/>
              </a:rPr>
              <a:t>»,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2400" dirty="0">
                <a:latin typeface="Arial Black"/>
                <a:ea typeface="Times New Roman"/>
                <a:cs typeface="Times New Roman"/>
              </a:rPr>
              <a:t>Сайт</a:t>
            </a:r>
            <a:r>
              <a:rPr lang="ru-RU" sz="2400">
                <a:latin typeface="Arial Black"/>
                <a:ea typeface="Times New Roman"/>
                <a:cs typeface="Times New Roman"/>
              </a:rPr>
              <a:t>:</a:t>
            </a:r>
            <a:r>
              <a:rPr lang="ru-RU" sz="2400">
                <a:latin typeface="Times New Roman"/>
                <a:ea typeface="Times New Roman"/>
              </a:rPr>
              <a:t> </a:t>
            </a:r>
            <a:r>
              <a:rPr lang="ru-RU" sz="2400" u="sng">
                <a:solidFill>
                  <a:srgbClr val="0000FF"/>
                </a:solidFill>
                <a:latin typeface="Arial Black"/>
                <a:ea typeface="Times New Roman"/>
                <a:cs typeface="Times New Roman"/>
                <a:hlinkClick r:id="rId2"/>
              </a:rPr>
              <a:t> </a:t>
            </a:r>
            <a:r>
              <a:rPr lang="ru-RU" sz="2400" u="sng" smtClean="0">
                <a:solidFill>
                  <a:srgbClr val="0000FF"/>
                </a:solidFill>
                <a:latin typeface="Arial Black"/>
                <a:ea typeface="Times New Roman"/>
                <a:cs typeface="Times New Roman"/>
                <a:hlinkClick r:id="rId2"/>
              </a:rPr>
              <a:t>ratk61.ru</a:t>
            </a:r>
            <a:endParaRPr lang="ru-RU" sz="2400" dirty="0"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обеспечивает </a:t>
            </a:r>
            <a:r>
              <a:rPr lang="ru-RU" sz="2400" dirty="0">
                <a:latin typeface="Times New Roman"/>
                <a:ea typeface="Times New Roman"/>
              </a:rPr>
              <a:t>свободный доступ в здание Колледжа к информации, размещенной на информационном стенде </a:t>
            </a:r>
            <a:r>
              <a:rPr lang="ru-RU" sz="2400" dirty="0" smtClean="0">
                <a:latin typeface="Times New Roman"/>
                <a:ea typeface="Times New Roman"/>
              </a:rPr>
              <a:t>Приемной комиссии 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тел.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251-22-63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01" y="3284984"/>
            <a:ext cx="28162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8647"/>
              </p:ext>
            </p:extLst>
          </p:nvPr>
        </p:nvGraphicFramePr>
        <p:xfrm>
          <a:off x="323528" y="476672"/>
          <a:ext cx="8327010" cy="5908231"/>
        </p:xfrm>
        <a:graphic>
          <a:graphicData uri="http://schemas.openxmlformats.org/drawingml/2006/table">
            <a:tbl>
              <a:tblPr firstRow="1" firstCol="1" bandRow="1"/>
              <a:tblGrid>
                <a:gridCol w="2854402"/>
                <a:gridCol w="865429"/>
                <a:gridCol w="1078787"/>
                <a:gridCol w="1800200"/>
                <a:gridCol w="1728192"/>
              </a:tblGrid>
              <a:tr h="4511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специальности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бюджетных мест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поданных заявлений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4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23.02.03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20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чел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ru-RU" sz="20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чел.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Заочная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чел.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23.02.01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перевозок и управление на транспорте (по видам)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20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 чел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Заоч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чел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43.02.06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Сервис на транспорте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видам транспорта)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20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чел.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38.02.01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 и бухгалтерский учёт (по отраслям)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20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25чел.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1" marR="49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5169"/>
            <a:ext cx="864096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Анализ ПК-2018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62" y="6359856"/>
            <a:ext cx="772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более100 договоров на обучение на коммерческой основе.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577</Words>
  <Application>Microsoft Office PowerPoint</Application>
  <PresentationFormat>Экран (4:3)</PresentationFormat>
  <Paragraphs>188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</dc:creator>
  <cp:lastModifiedBy>Приемная</cp:lastModifiedBy>
  <cp:revision>101</cp:revision>
  <dcterms:created xsi:type="dcterms:W3CDTF">2014-04-03T09:29:41Z</dcterms:created>
  <dcterms:modified xsi:type="dcterms:W3CDTF">2018-10-11T12:01:14Z</dcterms:modified>
</cp:coreProperties>
</file>