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4" r:id="rId9"/>
    <p:sldId id="266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1A9669A-E0D1-4B7A-933A-2A6C823A1462}" type="datetimeFigureOut">
              <a:rPr lang="ru-RU" smtClean="0"/>
              <a:pPr/>
              <a:t>29.04.2020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C63BEFD-C728-4B93-A9B0-0190318A81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narkorostov@mail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428604"/>
            <a:ext cx="806291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b="1" dirty="0" err="1" smtClean="0">
                <a:solidFill>
                  <a:srgbClr val="FF0000"/>
                </a:solidFill>
              </a:rPr>
              <a:t>Никотиносодержащие</a:t>
            </a:r>
            <a:r>
              <a:rPr lang="ru-RU" b="1" dirty="0" smtClean="0">
                <a:solidFill>
                  <a:srgbClr val="FF0000"/>
                </a:solidFill>
              </a:rPr>
              <a:t> препараты – новая угроза»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8130" name="Picture 2" descr="https://pulse19.ru/wp-content/uploads/2020/01/zapret-snjus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285992"/>
            <a:ext cx="5471801" cy="35972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49767" y="2967335"/>
            <a:ext cx="76444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</p:spPr>
        <p:txBody>
          <a:bodyPr>
            <a:normAutofit/>
          </a:bodyPr>
          <a:lstStyle/>
          <a:p>
            <a:pPr indent="384048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настоящее время среди подростков и молодежи отмечается высокая распространенность употребления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некурительной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никотинсодержащей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продукции. К ней относятся табачные изделия, предназначенные для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сосания,жевания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или нюханья  и  иных  способов  потребления,  не  связанных  с  курением.</a:t>
            </a:r>
          </a:p>
          <a:p>
            <a:pPr indent="384048"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Если от вашего ребенка не пахнет табаком, это еще не значит, что он не имеет дела с никотином.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Сегодня среди детей и подростков набирают популярность никотиновые леденцы и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снюсы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— смесь жевательного (сосательного) табака.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может выглядеть как множество небольших утрамбованных прямоугольных пакетиков, располагающихся в круглом пластиковом контейнере. Содержимое пакетиков представляет собой измельченный увлажненный табак, который помещают между верхней (реже — нижней) губой и десной на длительное время — от 30 до 60-70 минут (по данным производителя, от 5 до 30 минут). Еще существует рассыпной вариант, где никотиновая смесь не дозирована, а просто находится в банке.  </a:t>
            </a:r>
          </a:p>
          <a:p>
            <a:pPr indent="384048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endParaRPr lang="ru-RU" dirty="0"/>
          </a:p>
        </p:txBody>
      </p:sp>
      <p:pic>
        <p:nvPicPr>
          <p:cNvPr id="10" name="Рисунок 9" descr="blog-new-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71802" y="4572008"/>
            <a:ext cx="3114912" cy="19017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img1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85" y="857232"/>
            <a:ext cx="9017063" cy="507209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28596" y="142852"/>
            <a:ext cx="8258204" cy="6311956"/>
          </a:xfrm>
        </p:spPr>
        <p:txBody>
          <a:bodyPr>
            <a:normAutofit/>
          </a:bodyPr>
          <a:lstStyle/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Популярен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тем, что он незаметен в употреблении (бездымный и не имеет запаха), а это на руку школьникам.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4643446"/>
            <a:ext cx="835824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Они считают, что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это безопасная альтернатива сигаретам, однако эксперты уверяют, что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потребители жевательных смесей получают </a:t>
            </a:r>
            <a:r>
              <a:rPr lang="ru-RU" sz="2000" b="1" u="sng" dirty="0" smtClean="0">
                <a:latin typeface="Times New Roman" pitchFamily="18" charset="0"/>
                <a:cs typeface="Times New Roman" pitchFamily="18" charset="0"/>
              </a:rPr>
              <a:t>более внушительную разовую дозу никотина в сравнении с курильщиками.</a:t>
            </a:r>
            <a:endParaRPr lang="ru-RU" sz="2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s://b1.m24.ru/c/1321149.900x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785926"/>
            <a:ext cx="3677161" cy="2627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928670"/>
            <a:ext cx="8401080" cy="5526138"/>
          </a:xfrm>
        </p:spPr>
        <p:txBody>
          <a:bodyPr>
            <a:normAutofit fontScale="70000" lnSpcReduction="20000"/>
          </a:bodyPr>
          <a:lstStyle/>
          <a:p>
            <a:pPr indent="384048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Употребление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как и курение сигарет, направлено на поступление в организм никотина. В жевательном табаке содержится намного больше никотина, чем в курительном. Однако в кровь попадает примерно одинаковое его количество. </a:t>
            </a:r>
          </a:p>
          <a:p>
            <a:pPr indent="384048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время рассасывания в организм поступает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u="sng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от 20 мг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тонизирующего вещества. В ходе выкуривания крепкой сигареты «порция» никотина составляет не более 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1,5 мг.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 есть,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один маленький мешочек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приравнивается к выкуренным одновременно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2-3 пачкам сигарет. </a:t>
            </a: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indent="384048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Даже для взрослого человека это очень много, а для ребенка такая концентрация просто губительна!</a:t>
            </a:r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indent="384048" algn="just"/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При этом в отличие от курения, при употреблении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 организм не попадает табачный дым и вещества, находящиеся в нем. Именно поэтому поначалу употребление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может казаться безопасным и менее вредным. Именно так оно и позиционируется производителями. </a:t>
            </a:r>
          </a:p>
          <a:p>
            <a:pPr indent="384048" algn="just"/>
            <a:endParaRPr lang="ru-RU" sz="2700" dirty="0" smtClean="0">
              <a:latin typeface="Times New Roman" pitchFamily="18" charset="0"/>
              <a:cs typeface="Times New Roman" pitchFamily="18" charset="0"/>
            </a:endParaRPr>
          </a:p>
          <a:p>
            <a:pPr indent="384048" algn="ctr">
              <a:buNone/>
            </a:pPr>
            <a:r>
              <a:rPr lang="ru-RU" sz="27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ВАЖНО!!!! 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Привыкание при приеме </a:t>
            </a:r>
            <a:r>
              <a:rPr lang="ru-RU" sz="2700" dirty="0" err="1" smtClean="0"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 возникает намного быстрее, практические молниеносно, и зависимость от никотина выражена в большей мере.</a:t>
            </a:r>
          </a:p>
          <a:p>
            <a:pPr indent="384048"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indent="384048" algn="just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57356" y="500042"/>
            <a:ext cx="5715040" cy="369332"/>
          </a:xfrm>
          <a:prstGeom prst="rect">
            <a:avLst/>
          </a:prstGeom>
          <a:scene3d>
            <a:camera prst="perspectiveRight"/>
            <a:lightRig rig="threePt" dir="t"/>
          </a:scene3d>
          <a:sp3d>
            <a:bevelT w="152400" h="50800" prst="softRound"/>
          </a:sp3d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КАК ДЕЙСТВУЕТ СНЮС?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69080"/>
          </a:xfrm>
          <a:noFill/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 algn="ctr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/>
              <a:t>ЧЕМ ОПАСЕН СНЮС ДЛЯ ПОДРОСТКОВ?</a:t>
            </a:r>
            <a:endParaRPr lang="ru-RU" dirty="0" smtClean="0"/>
          </a:p>
          <a:p>
            <a:pPr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Воздействие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никотинсодержащей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продукции на организм обусловлено высоким содержанием никотина. При рассасывании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никотинсодержащей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продукции, разовая доза никотина менее контролируемая и более высокая в сравнении с сигаретами. При регулярном употреблении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никотинсодержащей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продукции быстро развивается зависимость от никотина, появляются расстройства аппетита, работы органов пищеварения, увеличивается риск развития интоксикации организма.</a:t>
            </a:r>
          </a:p>
          <a:p>
            <a:pPr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Прием сосательного табака особенно опасен именно в подростковом возрасте, так как организм еще не сформирован окончательно.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наносит такой вред: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замедление и остановка роста;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нарушение когнитивных процессов;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ухудшение концентрации внимания и памяти;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повышенная раздражительность и агрессивность;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ослабление иммунитета и повышенная восприимчивость к инфекционным заболеваниям;</a:t>
            </a:r>
          </a:p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более высокий риск развития онкологических заболеваний полости рта, желудка и поджелудочной железы.</a:t>
            </a:r>
          </a:p>
          <a:p>
            <a:pPr>
              <a:buNone/>
            </a:pPr>
            <a:endParaRPr lang="ru-RU" sz="3100" dirty="0" smtClean="0"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Даже недолгое употребление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подростком, вызывает снижение концентрация внимания и ухудшение памяти. Учитывая, что внимание и память являются предпосылками интеллекта, падает его учебная продуктивность, задерживается когнитивное развитие.</a:t>
            </a:r>
          </a:p>
          <a:p>
            <a:pPr indent="384048"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1836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Как определить, что ребенок употребляет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снюс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311824"/>
          </a:xfrm>
        </p:spPr>
        <p:txBody>
          <a:bodyPr>
            <a:normAutofit/>
          </a:bodyPr>
          <a:lstStyle/>
          <a:p>
            <a:pPr indent="384048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Есть несколько признаков, они схожи с симптомами употребления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психоактивных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веществ. Во-первых, это повышенная возбудимость, переходящая в агрессию, сменяющаяся вялостью и заторможенностью. Во-вторых, подросток становится рассеянным, снижаются его физическая сила и выносливость. В-третьих, у ребенка пропадает аппетит, появляются головные боли,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першение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горле, кашель. Также подросток может подолгу не спать 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прибывать в «приподнятом» настроении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Иногда возникают эрозии или воспаления на деснах.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384048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384048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1990" name="Picture 6" descr="http://xn--80aiadaedgupirclba7a5r.xn--p1ai/files/level/2020-01-13-47503614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4143380"/>
            <a:ext cx="4054146" cy="2214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214686"/>
            <a:ext cx="8186766" cy="3214710"/>
          </a:xfrm>
        </p:spPr>
        <p:txBody>
          <a:bodyPr>
            <a:normAutofit/>
          </a:bodyPr>
          <a:lstStyle/>
          <a:p>
            <a:pPr indent="384048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Задача родителей состоит в том, чтобы объяснить подросткам, что безопасного табака не бывает.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Употребление табака в любой его форме абсолютно и безоговорочно  вредно для любого организма, особенно для организма ребенка.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Необходимо проводить со своими детьми профилактические беседы о пагубном, губительном влиянии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снюса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в случае подозрения в том, что ваш ребенок употребляет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никотинсодержащую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продукцию, нужно обращаться за помощью к специалистам. </a:t>
            </a:r>
          </a:p>
          <a:p>
            <a:pPr indent="384048"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Только семья может оградить своего ребенка от зависимостей!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indent="384048" algn="just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38" name="AutoShape 2" descr="https://www.meme-arsenal.com/memes/6499f1e43c9a621c8cbdebb6094d278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4" descr="https://www.meme-arsenal.com/memes/6499f1e43c9a621c8cbdebb6094d278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57166"/>
            <a:ext cx="3714776" cy="26709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572000"/>
          </a:xfrm>
        </p:spPr>
        <p:txBody>
          <a:bodyPr>
            <a:normAutofit fontScale="92500" lnSpcReduction="20000"/>
          </a:bodyPr>
          <a:lstStyle/>
          <a:p>
            <a:pPr marL="962406" indent="-514350">
              <a:buAutoNum type="arabicPeriod"/>
            </a:pPr>
            <a:r>
              <a:rPr lang="ru-RU" dirty="0" smtClean="0"/>
              <a:t>Государственное бюджетное учреждение Ростовской области «Наркологический диспансер» (ГБУ РО «Наркологический диспансер») 344002, г. Ростов-на-Дону, ул. Баумана, 38 (вход с угла пер. Семашко).</a:t>
            </a:r>
          </a:p>
          <a:p>
            <a:pPr marL="962406" indent="-514350">
              <a:buAutoNum type="arabicPeriod"/>
            </a:pPr>
            <a:endParaRPr lang="ru-RU" dirty="0" smtClean="0"/>
          </a:p>
          <a:p>
            <a:pPr marL="962406" indent="-514350">
              <a:buAutoNum type="arabicPeriod"/>
            </a:pPr>
            <a:r>
              <a:rPr lang="ru-RU" dirty="0" smtClean="0"/>
              <a:t>Анонимный кабинет психиатра для детей и взрослых. Запись на прием:</a:t>
            </a:r>
          </a:p>
          <a:p>
            <a:pPr marL="962406" indent="-514350">
              <a:buNone/>
            </a:pPr>
            <a:r>
              <a:rPr lang="ru-RU" dirty="0" smtClean="0"/>
              <a:t>1. По телефонам: 8(863) 240-42-57 и  8 903 402 70 24.</a:t>
            </a:r>
          </a:p>
          <a:p>
            <a:pPr marL="962406" indent="-514350">
              <a:buNone/>
            </a:pPr>
            <a:r>
              <a:rPr lang="ru-RU" dirty="0" smtClean="0"/>
              <a:t>2. По </a:t>
            </a:r>
            <a:r>
              <a:rPr lang="ru-RU" dirty="0" err="1" smtClean="0"/>
              <a:t>E-mail</a:t>
            </a:r>
            <a:r>
              <a:rPr lang="ru-RU" dirty="0" smtClean="0"/>
              <a:t>: </a:t>
            </a:r>
            <a:r>
              <a:rPr lang="ru-RU" dirty="0" err="1" smtClean="0">
                <a:hlinkClick r:id="rId2"/>
              </a:rPr>
              <a:t>narkorostov@mail.ru</a:t>
            </a:r>
            <a:endParaRPr lang="ru-RU" dirty="0" smtClean="0"/>
          </a:p>
          <a:p>
            <a:pPr marL="962406" indent="-514350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142852"/>
            <a:ext cx="7688397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«КУДА ОБРАТИТЬСЯ ЗА ПОМОЩЬЮ?»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529</TotalTime>
  <Words>574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«Никотиносодержащие препараты – новая угроза»</vt:lpstr>
      <vt:lpstr>Слайд 2</vt:lpstr>
      <vt:lpstr>Слайд 3</vt:lpstr>
      <vt:lpstr>Слайд 4</vt:lpstr>
      <vt:lpstr>Слайд 5</vt:lpstr>
      <vt:lpstr>Слайд 6</vt:lpstr>
      <vt:lpstr>Как определить, что ребенок употребляет снюс?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Внимание!!!  Наши дети в опасности!!!  </dc:title>
  <dc:creator>Энгель</dc:creator>
  <cp:lastModifiedBy>Пабло</cp:lastModifiedBy>
  <cp:revision>26</cp:revision>
  <dcterms:created xsi:type="dcterms:W3CDTF">2020-02-03T13:23:45Z</dcterms:created>
  <dcterms:modified xsi:type="dcterms:W3CDTF">2020-04-29T16:11:17Z</dcterms:modified>
</cp:coreProperties>
</file>