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30" userDrawn="1">
          <p15:clr>
            <a:srgbClr val="A4A3A4"/>
          </p15:clr>
        </p15:guide>
        <p15:guide id="2" pos="3817" userDrawn="1">
          <p15:clr>
            <a:srgbClr val="A4A3A4"/>
          </p15:clr>
        </p15:guide>
        <p15:guide id="4" orient="horz" pos="1275" userDrawn="1">
          <p15:clr>
            <a:srgbClr val="A4A3A4"/>
          </p15:clr>
        </p15:guide>
        <p15:guide id="5" orient="horz" pos="2001" userDrawn="1">
          <p15:clr>
            <a:srgbClr val="A4A3A4"/>
          </p15:clr>
        </p15:guide>
        <p15:guide id="6" orient="horz" pos="3339" userDrawn="1">
          <p15:clr>
            <a:srgbClr val="A4A3A4"/>
          </p15:clr>
        </p15:guide>
        <p15:guide id="7" orient="horz" pos="3906" userDrawn="1">
          <p15:clr>
            <a:srgbClr val="A4A3A4"/>
          </p15:clr>
        </p15:guide>
        <p15:guide id="8" orient="horz" pos="354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0621"/>
    <a:srgbClr val="0C579A"/>
    <a:srgbClr val="AFABAB"/>
    <a:srgbClr val="EBEDEC"/>
    <a:srgbClr val="3C80BF"/>
    <a:srgbClr val="2E4D8D"/>
    <a:srgbClr val="BF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04" autoAdjust="0"/>
    <p:restoredTop sz="94434" autoAdjust="0"/>
  </p:normalViewPr>
  <p:slideViewPr>
    <p:cSldViewPr snapToGrid="0" showGuides="1">
      <p:cViewPr varScale="1">
        <p:scale>
          <a:sx n="73" d="100"/>
          <a:sy n="73" d="100"/>
        </p:scale>
        <p:origin x="612" y="78"/>
      </p:cViewPr>
      <p:guideLst>
        <p:guide orient="horz" pos="1230"/>
        <p:guide pos="3817"/>
        <p:guide orient="horz" pos="1275"/>
        <p:guide orient="horz" pos="2001"/>
        <p:guide orient="horz" pos="3339"/>
        <p:guide orient="horz" pos="3906"/>
        <p:guide orient="horz" pos="354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65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5F5084-FC7C-42C5-B0EC-1505D8EC72F9}" type="datetimeFigureOut">
              <a:rPr lang="ru-RU" smtClean="0"/>
              <a:pPr/>
              <a:t>20.09.2022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714FF1-239C-4115-8C82-9EF394DCC2B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09759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B58678B-DA96-44C8-9C67-DA08327870A2}"/>
              </a:ext>
            </a:extLst>
          </p:cNvPr>
          <p:cNvSpPr/>
          <p:nvPr userDrawn="1"/>
        </p:nvSpPr>
        <p:spPr>
          <a:xfrm>
            <a:off x="0" y="406400"/>
            <a:ext cx="12192000" cy="544577"/>
          </a:xfrm>
          <a:prstGeom prst="rect">
            <a:avLst/>
          </a:prstGeom>
          <a:solidFill>
            <a:srgbClr val="2E4D8D"/>
          </a:solidFill>
          <a:ln>
            <a:solidFill>
              <a:srgbClr val="2E4D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97B28B-6C2B-4E5D-A32A-85E61EE7A810}"/>
              </a:ext>
            </a:extLst>
          </p:cNvPr>
          <p:cNvSpPr txBox="1"/>
          <p:nvPr userDrawn="1"/>
        </p:nvSpPr>
        <p:spPr>
          <a:xfrm>
            <a:off x="1490473" y="81495"/>
            <a:ext cx="107015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spc="900" dirty="0">
                <a:solidFill>
                  <a:srgbClr val="2E4D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УПРАВЛЕНИЕ ОБРАЗОВАНИЯ ГОРОДА РОСТОВА-НА-ДОНУ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B12D2C13-D543-44EF-978C-A618158C97E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14010" y1="57780" x2="28406" y2="89931"/>
                        <a14:foregroundMark x1="40231" y1="89931" x2="63882" y2="95995"/>
                        <a14:foregroundMark x1="61440" y1="92105" x2="88817" y2="56064"/>
                        <a14:foregroundMark x1="65681" y1="89359" x2="85090" y2="67162"/>
                        <a14:foregroundMark x1="85090" y1="64416" x2="86889" y2="39474"/>
                        <a14:foregroundMark x1="11568" y1="56064" x2="4113" y2="20595"/>
                        <a14:foregroundMark x1="21465" y1="41190" x2="77635" y2="16247"/>
                        <a14:foregroundMark x1="19666" y1="13959" x2="82519" y2="13959"/>
                        <a14:foregroundMark x1="3470" y1="10641" x2="12853" y2="6751"/>
                        <a14:foregroundMark x1="10283" y1="2860" x2="19666" y2="25057"/>
                        <a14:foregroundMark x1="13368" y1="6178" x2="26478" y2="114"/>
                        <a14:foregroundMark x1="25193" y1="11785" x2="32134" y2="114"/>
                        <a14:foregroundMark x1="80720" y1="2860" x2="66967" y2="114"/>
                        <a14:foregroundMark x1="89974" y1="44508" x2="94344" y2="17849"/>
                        <a14:foregroundMark x1="92674" y1="41762" x2="93959" y2="30549"/>
                        <a14:foregroundMark x1="94859" y1="26316" x2="97172" y2="16819"/>
                        <a14:foregroundMark x1="36375" y1="96682" x2="28663" y2="92792"/>
                        <a14:foregroundMark x1="53599" y1="99085" x2="45887" y2="9931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921" y="118071"/>
            <a:ext cx="1170552" cy="1315078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577C28BA-6EBA-48C1-8FE7-172D8470144B}"/>
              </a:ext>
            </a:extLst>
          </p:cNvPr>
          <p:cNvSpPr/>
          <p:nvPr userDrawn="1"/>
        </p:nvSpPr>
        <p:spPr>
          <a:xfrm>
            <a:off x="-979055" y="360218"/>
            <a:ext cx="803564" cy="738909"/>
          </a:xfrm>
          <a:prstGeom prst="rect">
            <a:avLst/>
          </a:prstGeom>
          <a:solidFill>
            <a:srgbClr val="0C57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A255DD7F-032F-4C7E-B5E6-CD8A67728216}"/>
              </a:ext>
            </a:extLst>
          </p:cNvPr>
          <p:cNvSpPr/>
          <p:nvPr userDrawn="1"/>
        </p:nvSpPr>
        <p:spPr>
          <a:xfrm>
            <a:off x="-979055" y="1320799"/>
            <a:ext cx="803564" cy="738909"/>
          </a:xfrm>
          <a:prstGeom prst="rect">
            <a:avLst/>
          </a:prstGeom>
          <a:solidFill>
            <a:srgbClr val="3C80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1BDB8418-9328-4697-86E1-0C2BFDF73631}"/>
              </a:ext>
            </a:extLst>
          </p:cNvPr>
          <p:cNvSpPr/>
          <p:nvPr userDrawn="1"/>
        </p:nvSpPr>
        <p:spPr>
          <a:xfrm>
            <a:off x="-979055" y="2281380"/>
            <a:ext cx="803564" cy="738909"/>
          </a:xfrm>
          <a:prstGeom prst="rect">
            <a:avLst/>
          </a:prstGeom>
          <a:solidFill>
            <a:srgbClr val="EBED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1DEA7738-D5B5-4E63-9ADB-3F511F5BFBAF}"/>
              </a:ext>
            </a:extLst>
          </p:cNvPr>
          <p:cNvSpPr/>
          <p:nvPr userDrawn="1"/>
        </p:nvSpPr>
        <p:spPr>
          <a:xfrm>
            <a:off x="-979055" y="3288140"/>
            <a:ext cx="803564" cy="738909"/>
          </a:xfrm>
          <a:prstGeom prst="rect">
            <a:avLst/>
          </a:prstGeom>
          <a:solidFill>
            <a:srgbClr val="F006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9189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595" userDrawn="1">
          <p15:clr>
            <a:srgbClr val="FBAE40"/>
          </p15:clr>
        </p15:guide>
        <p15:guide id="4" orient="horz" pos="890" userDrawn="1">
          <p15:clr>
            <a:srgbClr val="FBAE40"/>
          </p15:clr>
        </p15:guide>
        <p15:guide id="5" pos="211" userDrawn="1">
          <p15:clr>
            <a:srgbClr val="FBAE40"/>
          </p15:clr>
        </p15:guide>
        <p15:guide id="6" pos="7469" userDrawn="1">
          <p15:clr>
            <a:srgbClr val="FBAE40"/>
          </p15:clr>
        </p15:guide>
        <p15:guide id="7" orient="horz" pos="4042" userDrawn="1">
          <p15:clr>
            <a:srgbClr val="FBAE40"/>
          </p15:clr>
        </p15:guide>
        <p15:guide id="8" pos="937" userDrawn="1">
          <p15:clr>
            <a:srgbClr val="FBAE40"/>
          </p15:clr>
        </p15:guide>
        <p15:guide id="9" orient="horz" pos="981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6677-7FEB-488E-80F9-CC5ABDDF18CA}" type="datetimeFigureOut">
              <a:rPr lang="ru-RU" smtClean="0"/>
              <a:pPr/>
              <a:t>20.09.2022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6DF3D-16B6-4B98-B8F7-3BCBA0CCEE4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0239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595" userDrawn="1">
          <p15:clr>
            <a:srgbClr val="FBAE40"/>
          </p15:clr>
        </p15:guide>
        <p15:guide id="4" orient="horz" pos="890" userDrawn="1">
          <p15:clr>
            <a:srgbClr val="FBAE40"/>
          </p15:clr>
        </p15:guide>
        <p15:guide id="5" pos="211" userDrawn="1">
          <p15:clr>
            <a:srgbClr val="FBAE40"/>
          </p15:clr>
        </p15:guide>
        <p15:guide id="6" pos="7469" userDrawn="1">
          <p15:clr>
            <a:srgbClr val="FBAE40"/>
          </p15:clr>
        </p15:guide>
        <p15:guide id="7" orient="horz" pos="4042" userDrawn="1">
          <p15:clr>
            <a:srgbClr val="FBAE40"/>
          </p15:clr>
        </p15:guide>
        <p15:guide id="8" pos="937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16677-7FEB-488E-80F9-CC5ABDDF18CA}" type="datetimeFigureOut">
              <a:rPr lang="ru-RU" smtClean="0"/>
              <a:pPr/>
              <a:t>20.09.2022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D6DF3D-16B6-4B98-B8F7-3BCBA0CCEE4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9507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6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2670515.ru/socialnoe-soprovozhdenie-semej-s-detmi-1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t.me/s/sociohelp" TargetMode="External"/><Relationship Id="rId4" Type="http://schemas.openxmlformats.org/officeDocument/2006/relationships/hyperlink" Target="https://vk.com/cspsd_rn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77852" y="731135"/>
            <a:ext cx="788954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1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Центр </a:t>
            </a:r>
            <a:r>
              <a:rPr lang="ru-RU" sz="2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оказывает помощь семьям с детьми, попавшим </a:t>
            </a:r>
            <a:r>
              <a:rPr lang="ru-RU" sz="21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1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1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</a:t>
            </a:r>
            <a:r>
              <a:rPr lang="ru-RU" sz="2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трудную жизненную ситуацию, </a:t>
            </a:r>
            <a:r>
              <a:rPr lang="ru-RU" sz="21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социально опасное положение, семьям</a:t>
            </a:r>
            <a:r>
              <a:rPr lang="ru-RU" sz="2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воспитывающим детей-инвалидов от 3 до 18 лет, оказывает содействие </a:t>
            </a:r>
            <a:r>
              <a:rPr lang="ru-RU" sz="21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</a:t>
            </a:r>
            <a:r>
              <a:rPr lang="ru-RU" sz="2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получении медицинской, психологической, педагогической, юридической, социальной помощи, </a:t>
            </a:r>
            <a:r>
              <a:rPr lang="ru-RU" sz="21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улучшении </a:t>
            </a:r>
            <a:r>
              <a:rPr lang="ru-RU" sz="2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социального положения, психологического статуса семей </a:t>
            </a:r>
            <a:r>
              <a:rPr lang="ru-RU" sz="21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</a:t>
            </a:r>
            <a:r>
              <a:rPr lang="ru-RU" sz="2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несовершеннолетних детей.</a:t>
            </a:r>
          </a:p>
          <a:p>
            <a:pPr algn="just"/>
            <a:r>
              <a:rPr lang="ru-RU" sz="21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В </a:t>
            </a:r>
            <a:r>
              <a:rPr lang="ru-RU" sz="2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Центре можно получить консультацию психолога, социального педагога, специалиста по социальной работе, юрисконсульта, подготовить ребенка к школе, участвовать </a:t>
            </a:r>
            <a:r>
              <a:rPr lang="ru-RU" sz="21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1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1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</a:t>
            </a:r>
            <a:r>
              <a:rPr lang="ru-RU" sz="2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мероприятиях и деятельности различных развивающих кружков.</a:t>
            </a:r>
          </a:p>
          <a:p>
            <a:pPr algn="just"/>
            <a:r>
              <a:rPr lang="ru-RU" sz="21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На </a:t>
            </a:r>
            <a:r>
              <a:rPr lang="ru-RU" sz="2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базе центра с целью организации занятости </a:t>
            </a:r>
            <a:r>
              <a:rPr lang="ru-RU" sz="21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1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1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</a:t>
            </a:r>
            <a:r>
              <a:rPr lang="ru-RU" sz="2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всестороннего развития детей организованна работа объединений «Оригами», «Дошколята» и «Город мастеров». </a:t>
            </a:r>
            <a:r>
              <a:rPr lang="ru-RU" sz="21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1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1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</a:t>
            </a:r>
            <a:r>
              <a:rPr lang="ru-RU" sz="2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каникулярное время работает детская инклюзивная площадки «Солнечный зайчик».</a:t>
            </a:r>
          </a:p>
          <a:p>
            <a:pPr algn="ctr"/>
            <a:r>
              <a:rPr lang="ru-RU" sz="21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ВСЕ УСЛУГИ </a:t>
            </a:r>
            <a:r>
              <a:rPr lang="ru-RU" sz="21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ПРЕДОСТАВЛЯЕТСЯ </a:t>
            </a:r>
            <a:r>
              <a:rPr lang="ru-RU" sz="21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БЕСПЛАТНО</a:t>
            </a:r>
            <a:endParaRPr lang="ru-RU" sz="21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utoShape 2" descr="C:\Users\%D0%AF\Desktop\%D0%BF%D1%80%D0%B8%D0%BA%D0%B0%D0%B7 %D0%BE%D0%B1 %D0%B8%D1%81%D0%BF. %D0%BF%D0%BE%D1%81%D1%82%D0%B0%D0%BD%D0%BE%D0%B2%D0%BB%D0%B5%D0%BD%D0%B8%D1%8F %D0%9A%D0%94%D0%9D %E2%84%963-2022\logotip-gbuson-ro-czspsd-g.-rostova-na-donu-1536x1488.webp"/>
          <p:cNvSpPr>
            <a:spLocks noChangeAspect="1" noChangeArrowheads="1"/>
          </p:cNvSpPr>
          <p:nvPr/>
        </p:nvSpPr>
        <p:spPr bwMode="auto">
          <a:xfrm>
            <a:off x="547461" y="560931"/>
            <a:ext cx="3514668" cy="3514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8" name="Picture 4" descr="Государственное бюджетное учреждение социального обслуживания населения  Ростовской области «Центр социальной помощи семье и детям г. Ростова –на–Дону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634" y="100825"/>
            <a:ext cx="3252652" cy="3009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016199" y="207915"/>
            <a:ext cx="78511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ЦЕНТР СОЦИАЛЬНОЙ ПОМОЩИ СЕМЬЕ И ДЕТЯМ </a:t>
            </a:r>
            <a:endParaRPr lang="ru-RU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5892" y="3292701"/>
            <a:ext cx="359108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</a:t>
            </a:r>
            <a:r>
              <a:rPr lang="ru-RU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Ростов-на-Дону</a:t>
            </a:r>
          </a:p>
          <a:p>
            <a:pPr algn="ctr"/>
            <a:r>
              <a:rPr lang="ru-RU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ул</a:t>
            </a:r>
            <a:r>
              <a:rPr lang="ru-RU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Варфоломеева, 99 </a:t>
            </a:r>
            <a:endParaRPr lang="ru-RU" b="1" i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тел</a:t>
            </a:r>
            <a:r>
              <a:rPr lang="ru-RU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8(863)2673133</a:t>
            </a:r>
          </a:p>
          <a:p>
            <a:pPr algn="ctr"/>
            <a:r>
              <a:rPr lang="ru-RU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пер. Островского, </a:t>
            </a:r>
            <a:r>
              <a:rPr lang="ru-RU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105</a:t>
            </a:r>
          </a:p>
          <a:p>
            <a:pPr algn="ctr"/>
            <a:r>
              <a:rPr lang="ru-RU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тел. 8(863)2670504</a:t>
            </a:r>
          </a:p>
          <a:p>
            <a:pPr algn="ctr"/>
            <a:r>
              <a:rPr lang="ru-RU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График работы: </a:t>
            </a:r>
            <a:endParaRPr lang="ru-RU" b="1" i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b="1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пн-чт</a:t>
            </a:r>
            <a:r>
              <a:rPr lang="ru-RU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9:00-18:00, </a:t>
            </a:r>
            <a:r>
              <a:rPr lang="ru-RU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пт-9:00-17:00</a:t>
            </a:r>
          </a:p>
          <a:p>
            <a:pPr algn="ctr"/>
            <a:r>
              <a:rPr lang="ru-RU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https</a:t>
            </a:r>
            <a:r>
              <a:rPr lang="ru-RU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://2670515.ru/socialnoe-soprovozhdenie-semej-s-detmi-1</a:t>
            </a:r>
            <a:endParaRPr lang="ru-RU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/>
              </a:rPr>
              <a:t>https://vk.com/cspsd_rnd</a:t>
            </a:r>
            <a:endParaRPr lang="ru-RU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5"/>
              </a:rPr>
              <a:t>https://t.me/s/sociohelp</a:t>
            </a:r>
            <a:endParaRPr lang="ru-RU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07679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1981</TotalTime>
  <Words>51</Words>
  <Application>Microsoft Office PowerPoint</Application>
  <PresentationFormat>Широкоэкранный</PresentationFormat>
  <Paragraphs>15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Alex Novolodskiy</dc:creator>
  <cp:lastModifiedBy>Я</cp:lastModifiedBy>
  <cp:revision>258</cp:revision>
  <dcterms:created xsi:type="dcterms:W3CDTF">2021-11-01T17:17:01Z</dcterms:created>
  <dcterms:modified xsi:type="dcterms:W3CDTF">2022-09-20T07:51:41Z</dcterms:modified>
</cp:coreProperties>
</file>